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5"/>
  </p:notesMasterIdLst>
  <p:handoutMasterIdLst>
    <p:handoutMasterId r:id="rId56"/>
  </p:handoutMasterIdLst>
  <p:sldIdLst>
    <p:sldId id="342" r:id="rId3"/>
    <p:sldId id="256" r:id="rId4"/>
    <p:sldId id="265" r:id="rId5"/>
    <p:sldId id="341" r:id="rId6"/>
    <p:sldId id="279" r:id="rId7"/>
    <p:sldId id="306" r:id="rId8"/>
    <p:sldId id="309" r:id="rId9"/>
    <p:sldId id="333" r:id="rId10"/>
    <p:sldId id="330" r:id="rId11"/>
    <p:sldId id="331" r:id="rId12"/>
    <p:sldId id="332" r:id="rId13"/>
    <p:sldId id="295" r:id="rId14"/>
    <p:sldId id="302" r:id="rId15"/>
    <p:sldId id="303" r:id="rId16"/>
    <p:sldId id="304" r:id="rId17"/>
    <p:sldId id="289" r:id="rId18"/>
    <p:sldId id="317" r:id="rId19"/>
    <p:sldId id="311" r:id="rId20"/>
    <p:sldId id="312" r:id="rId21"/>
    <p:sldId id="313" r:id="rId22"/>
    <p:sldId id="314" r:id="rId23"/>
    <p:sldId id="315" r:id="rId24"/>
    <p:sldId id="316" r:id="rId25"/>
    <p:sldId id="318" r:id="rId26"/>
    <p:sldId id="323" r:id="rId27"/>
    <p:sldId id="324" r:id="rId28"/>
    <p:sldId id="337" r:id="rId29"/>
    <p:sldId id="338" r:id="rId30"/>
    <p:sldId id="340" r:id="rId31"/>
    <p:sldId id="326" r:id="rId32"/>
    <p:sldId id="319" r:id="rId33"/>
    <p:sldId id="321" r:id="rId34"/>
    <p:sldId id="325" r:id="rId35"/>
    <p:sldId id="327" r:id="rId36"/>
    <p:sldId id="328" r:id="rId37"/>
    <p:sldId id="335" r:id="rId38"/>
    <p:sldId id="349" r:id="rId39"/>
    <p:sldId id="350" r:id="rId40"/>
    <p:sldId id="351" r:id="rId41"/>
    <p:sldId id="352" r:id="rId42"/>
    <p:sldId id="353" r:id="rId43"/>
    <p:sldId id="343" r:id="rId44"/>
    <p:sldId id="344" r:id="rId45"/>
    <p:sldId id="345" r:id="rId46"/>
    <p:sldId id="346" r:id="rId47"/>
    <p:sldId id="347" r:id="rId48"/>
    <p:sldId id="348" r:id="rId49"/>
    <p:sldId id="280" r:id="rId50"/>
    <p:sldId id="282" r:id="rId51"/>
    <p:sldId id="283" r:id="rId52"/>
    <p:sldId id="284" r:id="rId53"/>
    <p:sldId id="28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485" autoAdjust="0"/>
  </p:normalViewPr>
  <p:slideViewPr>
    <p:cSldViewPr>
      <p:cViewPr varScale="1">
        <p:scale>
          <a:sx n="63" d="100"/>
          <a:sy n="63" d="100"/>
        </p:scale>
        <p:origin x="1454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11/8/2014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11/8/2014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queezelite-downloads.googlecode.com/git/squeezelite-armv6hf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the question What can I do with a Raspberry Pi?</a:t>
            </a:r>
          </a:p>
          <a:p>
            <a:r>
              <a:rPr lang="en-US" dirty="0" smtClean="0"/>
              <a:t>More importantly is what can’t you do with a Raspberry 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64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Pi’s connected via an</a:t>
            </a:r>
            <a:r>
              <a:rPr lang="en-US" baseline="0" dirty="0" smtClean="0"/>
              <a:t> MQTT Broker located in a cloud service</a:t>
            </a:r>
          </a:p>
          <a:p>
            <a:r>
              <a:rPr lang="en-US" baseline="0" dirty="0" smtClean="0"/>
              <a:t>Cloud is not doing anything interesting except connecting the devices</a:t>
            </a:r>
          </a:p>
          <a:p>
            <a:endParaRPr lang="en-US" dirty="0" smtClean="0"/>
          </a:p>
          <a:p>
            <a:r>
              <a:rPr lang="en-US" dirty="0" smtClean="0"/>
              <a:t>Client02</a:t>
            </a:r>
          </a:p>
          <a:p>
            <a:r>
              <a:rPr lang="en-US" dirty="0" smtClean="0"/>
              <a:t>Cd doorbell/</a:t>
            </a:r>
            <a:r>
              <a:rPr lang="en-US" dirty="0" err="1" smtClean="0"/>
              <a:t>mqtt</a:t>
            </a:r>
            <a:r>
              <a:rPr lang="en-US" dirty="0" smtClean="0"/>
              <a:t>/python</a:t>
            </a:r>
          </a:p>
          <a:p>
            <a:r>
              <a:rPr lang="en-US" dirty="0" err="1" smtClean="0"/>
              <a:t>Sudo</a:t>
            </a:r>
            <a:r>
              <a:rPr lang="en-US" dirty="0" smtClean="0"/>
              <a:t> python pub_ring.py</a:t>
            </a:r>
          </a:p>
          <a:p>
            <a:r>
              <a:rPr lang="en-US" dirty="0" smtClean="0"/>
              <a:t>Client01</a:t>
            </a:r>
          </a:p>
          <a:p>
            <a:r>
              <a:rPr lang="en-US" dirty="0" err="1" smtClean="0"/>
              <a:t>Sudo</a:t>
            </a:r>
            <a:r>
              <a:rPr lang="en-US" baseline="0" dirty="0" smtClean="0"/>
              <a:t> python sub_ring.py</a:t>
            </a:r>
          </a:p>
          <a:p>
            <a:r>
              <a:rPr lang="en-US" baseline="0" dirty="0" err="1" smtClean="0"/>
              <a:t>MediaServer</a:t>
            </a:r>
            <a:endParaRPr lang="en-US" baseline="0" dirty="0" smtClean="0"/>
          </a:p>
          <a:p>
            <a:r>
              <a:rPr lang="en-US" baseline="0" dirty="0" err="1" smtClean="0"/>
              <a:t>Sudo</a:t>
            </a:r>
            <a:r>
              <a:rPr lang="en-US" baseline="0" dirty="0" smtClean="0"/>
              <a:t> python sub_ring.py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MediaServer</a:t>
            </a:r>
            <a:endParaRPr lang="en-US" dirty="0" smtClean="0"/>
          </a:p>
          <a:p>
            <a:r>
              <a:rPr lang="en-US" dirty="0" smtClean="0"/>
              <a:t>LED + on pin 11</a:t>
            </a:r>
          </a:p>
          <a:p>
            <a:r>
              <a:rPr lang="en-US" dirty="0" smtClean="0"/>
              <a:t>LED – on pin 6 GND</a:t>
            </a:r>
          </a:p>
          <a:p>
            <a:r>
              <a:rPr lang="en-US" dirty="0" smtClean="0"/>
              <a:t>Cd node-red</a:t>
            </a:r>
          </a:p>
          <a:p>
            <a:r>
              <a:rPr lang="en-US" dirty="0" err="1" smtClean="0"/>
              <a:t>sudo</a:t>
            </a:r>
            <a:r>
              <a:rPr lang="en-US" dirty="0" smtClean="0"/>
              <a:t> node red.js</a:t>
            </a:r>
          </a:p>
          <a:p>
            <a:r>
              <a:rPr lang="en-US" dirty="0" smtClean="0"/>
              <a:t>http://mediaserver:1880</a:t>
            </a:r>
          </a:p>
          <a:p>
            <a:r>
              <a:rPr lang="en-US" dirty="0" smtClean="0"/>
              <a:t>Use left &amp; right</a:t>
            </a:r>
            <a:r>
              <a:rPr lang="en-US" baseline="0" dirty="0" smtClean="0"/>
              <a:t> mouse click to get the properties dialog open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 an MQTT input with</a:t>
            </a:r>
          </a:p>
          <a:p>
            <a:r>
              <a:rPr lang="en-US" baseline="0" dirty="0" smtClean="0"/>
              <a:t>test.mosquitto.org 1883</a:t>
            </a:r>
          </a:p>
          <a:p>
            <a:r>
              <a:rPr lang="en-US" baseline="0" dirty="0" err="1" smtClean="0"/>
              <a:t>protosystemdemo</a:t>
            </a:r>
            <a:r>
              <a:rPr lang="en-US" baseline="0" dirty="0" smtClean="0"/>
              <a:t>/doorbell/ring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 a switch on payload with 2 outputs 1=out 1 2 = out 2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 a 3 sec trigger on out 1 – goes high then 3 </a:t>
            </a:r>
            <a:r>
              <a:rPr lang="en-US" baseline="0" dirty="0" err="1" smtClean="0"/>
              <a:t>secs</a:t>
            </a:r>
            <a:r>
              <a:rPr lang="en-US" baseline="0" dirty="0" smtClean="0"/>
              <a:t> later go low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 a 6 sec trigger on out 2 – goes high then 6 </a:t>
            </a:r>
            <a:r>
              <a:rPr lang="en-US" baseline="0" dirty="0" err="1" smtClean="0"/>
              <a:t>secs</a:t>
            </a:r>
            <a:r>
              <a:rPr lang="en-US" baseline="0" dirty="0" smtClean="0"/>
              <a:t> later go low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 a </a:t>
            </a:r>
            <a:r>
              <a:rPr lang="en-US" baseline="0" dirty="0" err="1" smtClean="0"/>
              <a:t>rpi-gpio</a:t>
            </a:r>
            <a:r>
              <a:rPr lang="en-US" baseline="0" dirty="0" smtClean="0"/>
              <a:t> output GPIO pin 11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1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shares on either Pi</a:t>
            </a:r>
          </a:p>
          <a:p>
            <a:r>
              <a:rPr lang="en-US" dirty="0" smtClean="0"/>
              <a:t>All content on SMB shares</a:t>
            </a:r>
          </a:p>
          <a:p>
            <a:r>
              <a:rPr lang="en-US" dirty="0" smtClean="0"/>
              <a:t>MySQL on Laptop</a:t>
            </a:r>
          </a:p>
          <a:p>
            <a:r>
              <a:rPr lang="en-US" dirty="0" smtClean="0"/>
              <a:t>AdvancedSettings.xml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05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http://mediaserver:9000 for the media</a:t>
            </a:r>
            <a:r>
              <a:rPr lang="en-US" baseline="0" dirty="0" smtClean="0"/>
              <a:t> server webpage</a:t>
            </a:r>
          </a:p>
          <a:p>
            <a:r>
              <a:rPr lang="en-US" b="1" baseline="0" dirty="0" err="1" smtClean="0"/>
              <a:t>sudo</a:t>
            </a:r>
            <a:r>
              <a:rPr lang="en-US" b="1" baseline="0" dirty="0" smtClean="0"/>
              <a:t> service </a:t>
            </a:r>
            <a:r>
              <a:rPr lang="en-US" b="1" baseline="0" dirty="0" err="1" smtClean="0"/>
              <a:t>logitechmediaserver</a:t>
            </a:r>
            <a:r>
              <a:rPr lang="en-US" b="1" baseline="0" dirty="0" smtClean="0"/>
              <a:t> restart</a:t>
            </a:r>
            <a:r>
              <a:rPr lang="en-US" baseline="0" dirty="0" smtClean="0"/>
              <a:t> – to restart the service after boot up cause internet radio doesn’t work on first time boot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Squeeze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Lite client on the Media Server device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usr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/bin/squeezelite-armv6hf -n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FamilyRoom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-m 00:04:20:00:00:01</a:t>
            </a:r>
          </a:p>
          <a:p>
            <a:r>
              <a:rPr lang="en-US" baseline="0" dirty="0" smtClean="0"/>
              <a:t>Start Squeeze Box Lite client on the Client02 device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usr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/bin/squeezelite-armv6hf -n Deck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alsamixer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to change the audio volume and device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Show two players exist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Play local music on 1st player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Play local music on 2</a:t>
            </a:r>
            <a:r>
              <a:rPr lang="en-US" sz="1200" b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player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Synchronize the players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Play streaming music on both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31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alsamixer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sets up the audio mixer and adjusts the sound level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mkdir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squeezelite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squeezelite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wget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http://squeezelite-downloads.googlecode.com/git/squeezelite-armv6hf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mv squeezelite-armv6hf /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/bin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 /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/bin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chmod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a+x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squeezelite-armv6hf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/bin/squeezelite-armv6hf -n Bonus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10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pi/ and </a:t>
            </a:r>
            <a:r>
              <a:rPr lang="en-US" dirty="0" err="1" smtClean="0"/>
              <a:t>pword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sudo</a:t>
            </a:r>
            <a:r>
              <a:rPr lang="en-US" dirty="0" smtClean="0"/>
              <a:t> – super user Do, elevates privileges</a:t>
            </a:r>
          </a:p>
          <a:p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raspi-config</a:t>
            </a:r>
            <a:endParaRPr lang="en-US" dirty="0" smtClean="0"/>
          </a:p>
          <a:p>
            <a:r>
              <a:rPr lang="en-US" dirty="0" smtClean="0"/>
              <a:t>Change</a:t>
            </a:r>
            <a:r>
              <a:rPr lang="en-US" baseline="0" dirty="0" smtClean="0"/>
              <a:t> User Password</a:t>
            </a:r>
          </a:p>
          <a:p>
            <a:r>
              <a:rPr lang="en-US" baseline="0" dirty="0" smtClean="0"/>
              <a:t>Change </a:t>
            </a:r>
            <a:r>
              <a:rPr lang="en-US" baseline="0" dirty="0" err="1" smtClean="0"/>
              <a:t>Timezone</a:t>
            </a:r>
            <a:endParaRPr lang="en-US" baseline="0" dirty="0" smtClean="0"/>
          </a:p>
          <a:p>
            <a:r>
              <a:rPr lang="en-US" baseline="0" dirty="0" smtClean="0"/>
              <a:t>Change keyboard layout -&gt; Generic 104-key PC</a:t>
            </a:r>
          </a:p>
          <a:p>
            <a:r>
              <a:rPr lang="en-US" baseline="0" dirty="0" smtClean="0"/>
              <a:t>Change hostname -&gt; Advanced Options -&gt; Host Name -&gt; Demo</a:t>
            </a:r>
          </a:p>
          <a:p>
            <a:r>
              <a:rPr lang="en-US" baseline="0" dirty="0" smtClean="0"/>
              <a:t>Verify ping/</a:t>
            </a:r>
            <a:r>
              <a:rPr lang="en-US" baseline="0" dirty="0" err="1" smtClean="0"/>
              <a:t>PuTTY</a:t>
            </a:r>
            <a:r>
              <a:rPr lang="en-US" baseline="0" dirty="0" smtClean="0"/>
              <a:t> and Windows explorer cannot see the Raspberry Pi</a:t>
            </a:r>
          </a:p>
          <a:p>
            <a:r>
              <a:rPr lang="en-US" baseline="0" dirty="0" smtClean="0"/>
              <a:t>apt-get update – resynchronize the package index files from their sources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apt-get –u upgrade – shows what can be installed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apt-get upgrade – installs the newest versions of all packages currently installed</a:t>
            </a:r>
          </a:p>
          <a:p>
            <a:r>
              <a:rPr lang="en-US" baseline="0" dirty="0" err="1" smtClean="0"/>
              <a:t>sudo</a:t>
            </a:r>
            <a:r>
              <a:rPr lang="en-US" baseline="0" dirty="0" smtClean="0"/>
              <a:t> apt-get update/upgrade</a:t>
            </a:r>
          </a:p>
          <a:p>
            <a:r>
              <a:rPr lang="en-US" baseline="0" dirty="0" err="1" smtClean="0"/>
              <a:t>sudo</a:t>
            </a:r>
            <a:r>
              <a:rPr lang="en-US" baseline="0" dirty="0" smtClean="0"/>
              <a:t> apt-get install samba</a:t>
            </a:r>
          </a:p>
          <a:p>
            <a:r>
              <a:rPr lang="en-US" baseline="0" dirty="0" err="1" smtClean="0"/>
              <a:t>sudo</a:t>
            </a:r>
            <a:r>
              <a:rPr lang="en-US" baseline="0" dirty="0" smtClean="0"/>
              <a:t> apt-get install samba-common-bin</a:t>
            </a:r>
          </a:p>
          <a:p>
            <a:r>
              <a:rPr lang="en-US" baseline="0" dirty="0" smtClean="0"/>
              <a:t>Use </a:t>
            </a:r>
            <a:r>
              <a:rPr lang="en-US" baseline="0" dirty="0" err="1" smtClean="0"/>
              <a:t>PuTTY</a:t>
            </a:r>
            <a:r>
              <a:rPr lang="en-US" baseline="0" dirty="0" smtClean="0"/>
              <a:t> to remote into Pi to edit file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nano</a:t>
            </a:r>
            <a:r>
              <a:rPr lang="en-US" dirty="0" smtClean="0"/>
              <a:t> – a simple text file editor</a:t>
            </a:r>
          </a:p>
          <a:p>
            <a:r>
              <a:rPr lang="en-US" baseline="0" dirty="0" err="1" smtClean="0"/>
              <a:t>sudo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nano</a:t>
            </a:r>
            <a:r>
              <a:rPr lang="en-US" baseline="0" dirty="0" smtClean="0"/>
              <a:t> /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/samba/</a:t>
            </a:r>
            <a:r>
              <a:rPr lang="en-US" baseline="0" dirty="0" err="1" smtClean="0"/>
              <a:t>smb.conf</a:t>
            </a:r>
            <a:endParaRPr lang="en-US" baseline="0" dirty="0" smtClean="0"/>
          </a:p>
          <a:p>
            <a:r>
              <a:rPr lang="en-US" baseline="0" dirty="0" smtClean="0"/>
              <a:t>	change workgroup &amp; wins support</a:t>
            </a:r>
          </a:p>
          <a:p>
            <a:r>
              <a:rPr lang="en-US" baseline="0" dirty="0" smtClean="0"/>
              <a:t>	add [</a:t>
            </a:r>
            <a:r>
              <a:rPr lang="en-US" baseline="0" dirty="0" err="1" smtClean="0"/>
              <a:t>pihome</a:t>
            </a:r>
            <a:r>
              <a:rPr lang="en-US" baseline="0" dirty="0" smtClean="0"/>
              <a:t>] section</a:t>
            </a:r>
          </a:p>
          <a:p>
            <a:r>
              <a:rPr lang="en-US" baseline="0" dirty="0" err="1" smtClean="0"/>
              <a:t>sudo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smbpasswd</a:t>
            </a:r>
            <a:r>
              <a:rPr lang="en-US" baseline="0" dirty="0" smtClean="0"/>
              <a:t> –a pi</a:t>
            </a:r>
          </a:p>
          <a:p>
            <a:r>
              <a:rPr lang="en-US" baseline="0" dirty="0" err="1" smtClean="0"/>
              <a:t>sudo</a:t>
            </a:r>
            <a:r>
              <a:rPr lang="en-US" baseline="0" dirty="0" smtClean="0"/>
              <a:t> service samba restart</a:t>
            </a:r>
          </a:p>
          <a:p>
            <a:r>
              <a:rPr lang="en-US" baseline="0" dirty="0" smtClean="0"/>
              <a:t>Test ping/</a:t>
            </a:r>
            <a:r>
              <a:rPr lang="en-US" baseline="0" dirty="0" err="1" smtClean="0"/>
              <a:t>PuTTY</a:t>
            </a:r>
            <a:r>
              <a:rPr lang="en-US" baseline="0" dirty="0" smtClean="0"/>
              <a:t> and Windows Explorer</a:t>
            </a:r>
          </a:p>
          <a:p>
            <a:r>
              <a:rPr lang="en-US" baseline="0" dirty="0" err="1" smtClean="0"/>
              <a:t>sudo</a:t>
            </a:r>
            <a:r>
              <a:rPr lang="en-US" baseline="0" dirty="0" smtClean="0"/>
              <a:t> apt-get install </a:t>
            </a:r>
            <a:r>
              <a:rPr lang="en-US" baseline="0" dirty="0" err="1" smtClean="0"/>
              <a:t>xrdp</a:t>
            </a:r>
            <a:endParaRPr lang="en-US" baseline="0" dirty="0" smtClean="0"/>
          </a:p>
          <a:p>
            <a:r>
              <a:rPr lang="en-US" baseline="0" dirty="0" smtClean="0"/>
              <a:t>Demo x-windows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16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 </a:t>
            </a:r>
            <a:r>
              <a:rPr lang="en-US" dirty="0" err="1" smtClean="0"/>
              <a:t>sudo</a:t>
            </a:r>
            <a:r>
              <a:rPr lang="en-US" dirty="0" smtClean="0"/>
              <a:t> manual for a </a:t>
            </a:r>
            <a:r>
              <a:rPr lang="en-US" dirty="0" err="1" smtClean="0"/>
              <a:t>comand</a:t>
            </a:r>
            <a:endParaRPr lang="en-US" dirty="0" smtClean="0"/>
          </a:p>
          <a:p>
            <a:r>
              <a:rPr lang="en-US" dirty="0" err="1" smtClean="0"/>
              <a:t>chmod</a:t>
            </a:r>
            <a:r>
              <a:rPr lang="en-US" dirty="0" smtClean="0"/>
              <a:t> – sets rights to a file or folder</a:t>
            </a:r>
          </a:p>
          <a:p>
            <a:r>
              <a:rPr lang="en-US" dirty="0" err="1" smtClean="0"/>
              <a:t>ls</a:t>
            </a:r>
            <a:r>
              <a:rPr lang="en-US" dirty="0" smtClean="0"/>
              <a:t>/cd/</a:t>
            </a:r>
            <a:r>
              <a:rPr lang="en-US" dirty="0" err="1" smtClean="0"/>
              <a:t>mkdir</a:t>
            </a:r>
            <a:r>
              <a:rPr lang="en-US" dirty="0" smtClean="0"/>
              <a:t>/</a:t>
            </a:r>
            <a:r>
              <a:rPr lang="en-US" dirty="0" err="1" smtClean="0"/>
              <a:t>rmdir</a:t>
            </a:r>
            <a:r>
              <a:rPr lang="en-US" dirty="0" smtClean="0"/>
              <a:t> – basic file/directory</a:t>
            </a:r>
            <a:r>
              <a:rPr lang="en-US" baseline="0" dirty="0" smtClean="0"/>
              <a:t> manipulation</a:t>
            </a:r>
            <a:endParaRPr lang="en-US" dirty="0" smtClean="0"/>
          </a:p>
          <a:p>
            <a:r>
              <a:rPr lang="en-US" dirty="0" smtClean="0"/>
              <a:t>Command completion</a:t>
            </a:r>
          </a:p>
          <a:p>
            <a:r>
              <a:rPr lang="en-US" baseline="0" dirty="0" smtClean="0"/>
              <a:t>apt-get remove –y wolfram-engine – removes installed packages</a:t>
            </a:r>
            <a:endParaRPr lang="en-US" dirty="0" smtClean="0"/>
          </a:p>
          <a:p>
            <a:r>
              <a:rPr lang="en-US" dirty="0" err="1" smtClean="0"/>
              <a:t>sudo</a:t>
            </a:r>
            <a:r>
              <a:rPr lang="en-US" dirty="0" smtClean="0"/>
              <a:t> shutdown –h now</a:t>
            </a:r>
          </a:p>
          <a:p>
            <a:r>
              <a:rPr lang="en-US" dirty="0" err="1" smtClean="0"/>
              <a:t>wiringpi</a:t>
            </a:r>
            <a:endParaRPr lang="en-US" dirty="0" smtClean="0"/>
          </a:p>
          <a:p>
            <a:r>
              <a:rPr lang="en-US" dirty="0" err="1" smtClean="0"/>
              <a:t>gpio</a:t>
            </a:r>
            <a:r>
              <a:rPr lang="en-US" dirty="0" smtClean="0"/>
              <a:t> mode 14 down  (pin 23)</a:t>
            </a:r>
          </a:p>
          <a:p>
            <a:r>
              <a:rPr lang="en-US" dirty="0" err="1" smtClean="0"/>
              <a:t>gpio</a:t>
            </a:r>
            <a:r>
              <a:rPr lang="en-US" dirty="0" smtClean="0"/>
              <a:t> mode 10 down (pin 24)</a:t>
            </a:r>
          </a:p>
          <a:p>
            <a:r>
              <a:rPr lang="en-US" dirty="0" err="1" smtClean="0"/>
              <a:t>gpio</a:t>
            </a:r>
            <a:r>
              <a:rPr lang="en-US" dirty="0" smtClean="0"/>
              <a:t> </a:t>
            </a:r>
            <a:r>
              <a:rPr lang="en-US" dirty="0" err="1" smtClean="0"/>
              <a:t>readall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01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glance Pi</a:t>
            </a:r>
            <a:r>
              <a:rPr lang="en-US" baseline="0" dirty="0" smtClean="0"/>
              <a:t> cost looks lot less</a:t>
            </a:r>
            <a:endParaRPr lang="en-US" dirty="0" smtClean="0"/>
          </a:p>
          <a:p>
            <a:r>
              <a:rPr lang="en-US" dirty="0" smtClean="0"/>
              <a:t>Netduino/Arduino</a:t>
            </a:r>
            <a:r>
              <a:rPr lang="en-US" baseline="0" dirty="0" smtClean="0"/>
              <a:t> for low level work</a:t>
            </a:r>
          </a:p>
          <a:p>
            <a:r>
              <a:rPr lang="en-US" baseline="0" dirty="0" smtClean="0"/>
              <a:t>Raspberry Pi is field updatable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8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2.25</a:t>
            </a:r>
            <a:r>
              <a:rPr lang="en-US" baseline="0" dirty="0" smtClean="0"/>
              <a:t> years 3 million sold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around</a:t>
            </a:r>
            <a:r>
              <a:rPr lang="en-US" baseline="0" dirty="0" smtClean="0"/>
              <a:t> the broken 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1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popular </a:t>
            </a:r>
            <a:r>
              <a:rPr lang="en-US" dirty="0" err="1" smtClean="0"/>
              <a:t>Raspbian</a:t>
            </a:r>
            <a:endParaRPr lang="en-US" dirty="0" smtClean="0"/>
          </a:p>
          <a:p>
            <a:r>
              <a:rPr lang="en-US" dirty="0" smtClean="0"/>
              <a:t>ROS is a lot like Microsoft Robotics Studio (Service Oriented)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6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touch friendly</a:t>
            </a:r>
          </a:p>
          <a:p>
            <a:r>
              <a:rPr lang="en-US" dirty="0" smtClean="0"/>
              <a:t>	Virtual Keyboard</a:t>
            </a:r>
          </a:p>
          <a:p>
            <a:r>
              <a:rPr lang="en-US" dirty="0" smtClean="0"/>
              <a:t>Add appointments on you phone or tablet and they show up on the wall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2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University of </a:t>
            </a:r>
            <a:r>
              <a:rPr lang="en-US" dirty="0" err="1" smtClean="0"/>
              <a:t>Southhampton</a:t>
            </a:r>
            <a:r>
              <a:rPr lang="en-US" dirty="0" smtClean="0"/>
              <a:t> in UK</a:t>
            </a:r>
          </a:p>
          <a:p>
            <a:r>
              <a:rPr lang="en-US" dirty="0" smtClean="0"/>
              <a:t>64 Raspberry Pi’s</a:t>
            </a:r>
          </a:p>
          <a:p>
            <a:r>
              <a:rPr lang="en-US" dirty="0" smtClean="0"/>
              <a:t>Legos to hold them together</a:t>
            </a:r>
          </a:p>
          <a:p>
            <a:r>
              <a:rPr lang="en-US" dirty="0" smtClean="0"/>
              <a:t>Low power/Portable</a:t>
            </a:r>
          </a:p>
          <a:p>
            <a:r>
              <a:rPr lang="en-US" dirty="0" smtClean="0"/>
              <a:t>Hadoop</a:t>
            </a:r>
          </a:p>
          <a:p>
            <a:r>
              <a:rPr lang="en-US" dirty="0" smtClean="0"/>
              <a:t>MPI - Message Passing Interface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8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Raspberry Pi synchronized Christmas Light show using midi</a:t>
            </a:r>
          </a:p>
          <a:p>
            <a:r>
              <a:rPr lang="en-US" dirty="0" smtClean="0"/>
              <a:t>Timidity is a midi synthesizer </a:t>
            </a:r>
          </a:p>
          <a:p>
            <a:endParaRPr lang="en-US" dirty="0" smtClean="0"/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https://www.youtube.com/watch?v=Fb8107XZ8oI#t=12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3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protosystem.visualstudio.com</a:t>
            </a:r>
          </a:p>
          <a:p>
            <a:r>
              <a:rPr lang="en-US" dirty="0" smtClean="0"/>
              <a:t>m_linnen@Hotmail.com login</a:t>
            </a:r>
          </a:p>
          <a:p>
            <a:r>
              <a:rPr lang="en-US" dirty="0" err="1" smtClean="0"/>
              <a:t>introToRaspberyPi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Show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3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11/8/2014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odecamp.org/content/images/Sponsors/Infragistics-logo-horizon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33" y="1491910"/>
            <a:ext cx="4416245" cy="7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rinug.org/Content/Images/trinuglogo-red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581400"/>
            <a:ext cx="1143000" cy="2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503" y="1420977"/>
            <a:ext cx="3810000" cy="895350"/>
          </a:xfrm>
          <a:prstGeom prst="rect">
            <a:avLst/>
          </a:prstGeom>
        </p:spPr>
      </p:pic>
      <p:pic>
        <p:nvPicPr>
          <p:cNvPr id="8" name="Picture 7" descr="RaleighCodeCamp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33" y="2514600"/>
            <a:ext cx="9067801" cy="31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 Node Supercomputer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9000" y="2590800"/>
            <a:ext cx="4448175" cy="3724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752600"/>
            <a:ext cx="6115050" cy="3514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638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http://tinyurl.com/SuperComputerPi</a:t>
            </a:r>
          </a:p>
        </p:txBody>
      </p:sp>
    </p:spTree>
    <p:extLst>
      <p:ext uri="{BB962C8B-B14F-4D97-AF65-F5344CB8AC3E}">
        <p14:creationId xmlns:p14="http://schemas.microsoft.com/office/powerpoint/2010/main" val="28987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Christmas Light Show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88" y="1725443"/>
            <a:ext cx="4874912" cy="2111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414706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http://tinyurl.com/PiLightShow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088719"/>
            <a:ext cx="5048250" cy="2486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480823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http://tinyurl.com/PiLightShowVideo</a:t>
            </a:r>
          </a:p>
        </p:txBody>
      </p:sp>
    </p:spTree>
    <p:extLst>
      <p:ext uri="{BB962C8B-B14F-4D97-AF65-F5344CB8AC3E}">
        <p14:creationId xmlns:p14="http://schemas.microsoft.com/office/powerpoint/2010/main" val="19779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Arcade - MAME Gaming Console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MAME – Multiple Arcade Machine Emulator</a:t>
            </a:r>
          </a:p>
          <a:p>
            <a:r>
              <a:rPr lang="en-US" dirty="0" smtClean="0"/>
              <a:t>Uses images of the original arcade ROMs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3002768"/>
            <a:ext cx="4495800" cy="3093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737" y="3598179"/>
            <a:ext cx="2862263" cy="25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687" y="1854740"/>
            <a:ext cx="43037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DIY – Retro Gaming with Raspberry Pi</a:t>
            </a:r>
            <a:endParaRPr lang="en-US" dirty="0"/>
          </a:p>
        </p:txBody>
      </p:sp>
      <p:pic>
        <p:nvPicPr>
          <p:cNvPr id="1026" name="Picture 2" descr="Adafruit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50165"/>
            <a:ext cx="3276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16002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https://learn.adafruit.com/retro-gaming-with-raspberry-pi/overview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187295"/>
            <a:ext cx="2908350" cy="386438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590" y="3733800"/>
            <a:ext cx="3122987" cy="24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MAME Gaming Console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3" y="1828800"/>
            <a:ext cx="7586133" cy="4267200"/>
          </a:xfrm>
        </p:spPr>
      </p:pic>
    </p:spTree>
    <p:extLst>
      <p:ext uri="{BB962C8B-B14F-4D97-AF65-F5344CB8AC3E}">
        <p14:creationId xmlns:p14="http://schemas.microsoft.com/office/powerpoint/2010/main" val="7381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the Raspberry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Scratch – graphical programming environment</a:t>
            </a:r>
          </a:p>
          <a:p>
            <a:r>
              <a:rPr lang="en-US" dirty="0" smtClean="0"/>
              <a:t>Python 2 or Python 3</a:t>
            </a:r>
          </a:p>
          <a:p>
            <a:r>
              <a:rPr lang="en-US" dirty="0" smtClean="0"/>
              <a:t>C# using Mono</a:t>
            </a:r>
          </a:p>
          <a:p>
            <a:r>
              <a:rPr lang="en-US" dirty="0" smtClean="0"/>
              <a:t>C/C++</a:t>
            </a:r>
          </a:p>
          <a:p>
            <a:r>
              <a:rPr lang="en-US" dirty="0" smtClean="0"/>
              <a:t>Java</a:t>
            </a:r>
          </a:p>
          <a:p>
            <a:r>
              <a:rPr lang="en-US" dirty="0" err="1" smtClean="0"/>
              <a:t>Javascript</a:t>
            </a:r>
            <a:r>
              <a:rPr lang="en-US" dirty="0" smtClean="0"/>
              <a:t>/Node</a:t>
            </a:r>
          </a:p>
          <a:p>
            <a:r>
              <a:rPr lang="en-US" dirty="0" smtClean="0"/>
              <a:t>Perl</a:t>
            </a:r>
          </a:p>
          <a:p>
            <a:r>
              <a:rPr lang="en-US" dirty="0" smtClean="0"/>
              <a:t>Go</a:t>
            </a:r>
          </a:p>
          <a:p>
            <a:r>
              <a:rPr lang="en-US" dirty="0" smtClean="0"/>
              <a:t>……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as a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2 or Python 3?</a:t>
            </a:r>
          </a:p>
          <a:p>
            <a:r>
              <a:rPr lang="en-US" dirty="0" smtClean="0"/>
              <a:t>Object Oriented</a:t>
            </a:r>
          </a:p>
          <a:p>
            <a:r>
              <a:rPr lang="en-US" dirty="0" smtClean="0"/>
              <a:t>Internet protocols (HTTP, FTP, SMTP, TCP/IP, POP, IMAP)</a:t>
            </a:r>
          </a:p>
          <a:p>
            <a:r>
              <a:rPr lang="en-US" dirty="0" smtClean="0"/>
              <a:t>Unit Testing, Debugging and Profiling</a:t>
            </a:r>
          </a:p>
          <a:p>
            <a:r>
              <a:rPr lang="en-US" smtClean="0"/>
              <a:t>Extensible via </a:t>
            </a:r>
            <a:r>
              <a:rPr lang="en-US" dirty="0" smtClean="0"/>
              <a:t>Modules or write you own c/</a:t>
            </a:r>
            <a:r>
              <a:rPr lang="en-US" dirty="0" err="1" smtClean="0"/>
              <a:t>c++</a:t>
            </a:r>
            <a:r>
              <a:rPr lang="en-US" dirty="0" smtClean="0"/>
              <a:t> 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Build 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Integration Build</a:t>
            </a:r>
          </a:p>
          <a:p>
            <a:r>
              <a:rPr lang="en-US" dirty="0" smtClean="0"/>
              <a:t>Raspberry Pi to Alert the team who broke the build</a:t>
            </a:r>
          </a:p>
          <a:p>
            <a:r>
              <a:rPr lang="en-US" dirty="0" smtClean="0"/>
              <a:t>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Build Notification</a:t>
            </a:r>
            <a:endParaRPr lang="en-US" dirty="0"/>
          </a:p>
        </p:txBody>
      </p:sp>
      <p:pic>
        <p:nvPicPr>
          <p:cNvPr id="1026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65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648200"/>
            <a:ext cx="1209136" cy="1209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1071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Build Notification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6934200" y="2057400"/>
            <a:ext cx="2286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 Studio Online REST API</a:t>
            </a:r>
            <a:endParaRPr lang="en-US" dirty="0"/>
          </a:p>
        </p:txBody>
      </p:sp>
      <p:pic>
        <p:nvPicPr>
          <p:cNvPr id="6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65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648200"/>
            <a:ext cx="1209136" cy="12091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4196" y="21071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can I do </a:t>
            </a:r>
            <a:r>
              <a:rPr lang="en-US" smtClean="0"/>
              <a:t>with a </a:t>
            </a:r>
            <a:r>
              <a:rPr lang="en-US" dirty="0" smtClean="0"/>
              <a:t>Raspberry </a:t>
            </a:r>
            <a:r>
              <a:rPr lang="en-US" dirty="0" smtClean="0"/>
              <a:t>Pi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By: Mike Linnen @</a:t>
            </a:r>
            <a:r>
              <a:rPr lang="en-US" dirty="0" err="1" smtClean="0"/>
              <a:t>mlinnen</a:t>
            </a:r>
            <a:r>
              <a:rPr lang="en-US" dirty="0" smtClean="0"/>
              <a:t> www.protosystem.net mlinnen@protosystem.net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Build Notification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6934200" y="2057400"/>
            <a:ext cx="2286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 Studio Online REST API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6954187" y="3810000"/>
            <a:ext cx="2286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Translate Text to Speech API</a:t>
            </a:r>
            <a:endParaRPr lang="en-US" dirty="0"/>
          </a:p>
        </p:txBody>
      </p:sp>
      <p:pic>
        <p:nvPicPr>
          <p:cNvPr id="6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65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648200"/>
            <a:ext cx="1209136" cy="12091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7970" y="21071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Build Notification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6934200" y="2057400"/>
            <a:ext cx="2286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 Studio Online REST API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6954187" y="3810000"/>
            <a:ext cx="2286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Translate Text to Speech API</a:t>
            </a:r>
            <a:endParaRPr lang="en-US" dirty="0"/>
          </a:p>
        </p:txBody>
      </p:sp>
      <p:pic>
        <p:nvPicPr>
          <p:cNvPr id="6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65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648200"/>
            <a:ext cx="1209136" cy="12091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505325" y="2743200"/>
            <a:ext cx="2352675" cy="990600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27432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154353">
            <a:off x="4492879" y="3253889"/>
            <a:ext cx="247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Requested By, Build Name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210068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Build Notification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6934200" y="2057400"/>
            <a:ext cx="2286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 Studio Online REST API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6954187" y="3810000"/>
            <a:ext cx="2286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Translate Text to Speech API</a:t>
            </a:r>
            <a:endParaRPr lang="en-US" dirty="0"/>
          </a:p>
        </p:txBody>
      </p:sp>
      <p:pic>
        <p:nvPicPr>
          <p:cNvPr id="6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65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648200"/>
            <a:ext cx="1209136" cy="12091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05325" y="3733800"/>
            <a:ext cx="2428875" cy="914400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7354" y="377877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 rot="1281159">
            <a:off x="4733262" y="4273034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to Convert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211041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3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Build Notification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6934200" y="2057400"/>
            <a:ext cx="2286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 Studio Online REST API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6954187" y="3810000"/>
            <a:ext cx="2286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Translate Text to Speech API</a:t>
            </a:r>
            <a:endParaRPr lang="en-US" dirty="0"/>
          </a:p>
        </p:txBody>
      </p:sp>
      <p:pic>
        <p:nvPicPr>
          <p:cNvPr id="6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65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648200"/>
            <a:ext cx="1209136" cy="12091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205162" y="4319204"/>
            <a:ext cx="0" cy="481396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92182" y="436667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33794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96691" y="208228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</a:t>
            </a:r>
            <a:r>
              <a:rPr lang="en-US" dirty="0"/>
              <a:t>Broken Build Notification</a:t>
            </a:r>
          </a:p>
        </p:txBody>
      </p:sp>
    </p:spTree>
    <p:extLst>
      <p:ext uri="{BB962C8B-B14F-4D97-AF65-F5344CB8AC3E}">
        <p14:creationId xmlns:p14="http://schemas.microsoft.com/office/powerpoint/2010/main" val="33059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 – Internet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 - Embedded Devices</a:t>
            </a:r>
          </a:p>
          <a:p>
            <a:r>
              <a:rPr lang="en-US" dirty="0"/>
              <a:t>Input - Sensors</a:t>
            </a:r>
          </a:p>
          <a:p>
            <a:r>
              <a:rPr lang="en-US" dirty="0"/>
              <a:t>Output - Actuators</a:t>
            </a:r>
          </a:p>
          <a:p>
            <a:r>
              <a:rPr lang="en-US" dirty="0" smtClean="0"/>
              <a:t>Messaging - Machine 2 Machine communications</a:t>
            </a:r>
          </a:p>
          <a:p>
            <a:r>
              <a:rPr lang="en-US" dirty="0" smtClean="0"/>
              <a:t>Cloud Services – Connector of Things</a:t>
            </a:r>
          </a:p>
          <a:p>
            <a:r>
              <a:rPr lang="en-US" dirty="0" smtClean="0"/>
              <a:t>Gartner Forecasting 26 billion devices by 2020</a:t>
            </a:r>
          </a:p>
          <a:p>
            <a:r>
              <a:rPr lang="en-US" dirty="0" smtClean="0"/>
              <a:t>Massive amounts of data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667000"/>
            <a:ext cx="3581400" cy="21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for IoT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Device (Thing) is a server that accepts inbound requests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Device (Thing) is a client that connects to a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Device (Thing) is a client that connects to a broker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for IoT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Device (Thing) is a server that accepts inbound requests</a:t>
            </a:r>
          </a:p>
          <a:p>
            <a:pPr lvl="1"/>
            <a:r>
              <a:rPr lang="en-US" dirty="0" smtClean="0"/>
              <a:t>Easy to do by setting up a webserver on the device</a:t>
            </a:r>
          </a:p>
          <a:p>
            <a:pPr lvl="1"/>
            <a:r>
              <a:rPr lang="en-US" dirty="0"/>
              <a:t>Ok for internal networks</a:t>
            </a:r>
          </a:p>
          <a:p>
            <a:pPr lvl="1"/>
            <a:r>
              <a:rPr lang="en-US" dirty="0"/>
              <a:t>Need to open up ports on router/firewall</a:t>
            </a:r>
          </a:p>
          <a:p>
            <a:pPr lvl="1"/>
            <a:r>
              <a:rPr lang="en-US" dirty="0" smtClean="0"/>
              <a:t>Can be insecure</a:t>
            </a:r>
          </a:p>
          <a:p>
            <a:pPr lvl="1"/>
            <a:r>
              <a:rPr lang="en-US" dirty="0" smtClean="0"/>
              <a:t>Device can become overloaded with requests</a:t>
            </a:r>
          </a:p>
          <a:p>
            <a:pPr lvl="1"/>
            <a:r>
              <a:rPr lang="en-US" dirty="0" smtClean="0"/>
              <a:t>Tight coupling between the Device and whatever is communicating to it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for IoT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Device (Thing) is a client that connects to a service</a:t>
            </a:r>
          </a:p>
          <a:p>
            <a:pPr lvl="1"/>
            <a:r>
              <a:rPr lang="en-US" dirty="0" smtClean="0"/>
              <a:t>More secure than #1</a:t>
            </a:r>
          </a:p>
          <a:p>
            <a:pPr lvl="1"/>
            <a:r>
              <a:rPr lang="en-US" dirty="0" smtClean="0"/>
              <a:t>No need for ports to be opened up on router/firewall</a:t>
            </a:r>
          </a:p>
          <a:p>
            <a:pPr lvl="1"/>
            <a:r>
              <a:rPr lang="en-US" dirty="0" smtClean="0"/>
              <a:t>Device controls how fast it can process messages</a:t>
            </a:r>
          </a:p>
          <a:p>
            <a:pPr lvl="1"/>
            <a:r>
              <a:rPr lang="en-US" dirty="0" smtClean="0"/>
              <a:t>Device is still tightly couple to service</a:t>
            </a:r>
          </a:p>
        </p:txBody>
      </p:sp>
    </p:spTree>
    <p:extLst>
      <p:ext uri="{BB962C8B-B14F-4D97-AF65-F5344CB8AC3E}">
        <p14:creationId xmlns:p14="http://schemas.microsoft.com/office/powerpoint/2010/main" val="24780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for IoT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Device </a:t>
            </a:r>
            <a:r>
              <a:rPr lang="en-US" dirty="0"/>
              <a:t>(Thing) is a client that connects to a broker</a:t>
            </a:r>
          </a:p>
          <a:p>
            <a:pPr lvl="1"/>
            <a:r>
              <a:rPr lang="en-US" dirty="0" smtClean="0"/>
              <a:t>More secure then #1 (only outbound requests)</a:t>
            </a:r>
          </a:p>
          <a:p>
            <a:pPr lvl="1"/>
            <a:r>
              <a:rPr lang="en-US" dirty="0"/>
              <a:t>No need for ports to be opened up on router/firewall</a:t>
            </a:r>
          </a:p>
          <a:p>
            <a:pPr lvl="1"/>
            <a:r>
              <a:rPr lang="en-US" dirty="0"/>
              <a:t>Device controls how fast it can process messages</a:t>
            </a:r>
          </a:p>
          <a:p>
            <a:pPr lvl="1"/>
            <a:r>
              <a:rPr lang="en-US" dirty="0" smtClean="0"/>
              <a:t>You need a message broker between Thing and Service</a:t>
            </a:r>
          </a:p>
          <a:p>
            <a:pPr lvl="1"/>
            <a:r>
              <a:rPr lang="en-US" dirty="0" smtClean="0"/>
              <a:t>Decouples Thing from Service</a:t>
            </a:r>
          </a:p>
          <a:p>
            <a:pPr lvl="1"/>
            <a:r>
              <a:rPr lang="en-US" dirty="0" smtClean="0"/>
              <a:t>Publish/Subscribe model</a:t>
            </a:r>
          </a:p>
          <a:p>
            <a:pPr lvl="1"/>
            <a:r>
              <a:rPr lang="en-US" dirty="0" smtClean="0"/>
              <a:t>Multiple Subscribers</a:t>
            </a:r>
          </a:p>
          <a:p>
            <a:pPr lvl="1"/>
            <a:r>
              <a:rPr lang="en-US" dirty="0" smtClean="0"/>
              <a:t>Things can communicate to Things without a Service in between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Raspberry Pi</a:t>
            </a:r>
            <a:endParaRPr dirty="0"/>
          </a:p>
          <a:p>
            <a:r>
              <a:rPr lang="en-US" dirty="0" smtClean="0"/>
              <a:t>Fun </a:t>
            </a:r>
            <a:r>
              <a:rPr lang="en-US" dirty="0"/>
              <a:t>Projects</a:t>
            </a:r>
          </a:p>
          <a:p>
            <a:r>
              <a:rPr lang="en-US" dirty="0"/>
              <a:t>Internet of Things</a:t>
            </a:r>
          </a:p>
          <a:p>
            <a:r>
              <a:rPr lang="en-US" dirty="0" smtClean="0"/>
              <a:t>First time setup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broker</a:t>
            </a:r>
          </a:p>
          <a:p>
            <a:pPr lvl="1"/>
            <a:r>
              <a:rPr lang="en-US" dirty="0"/>
              <a:t>Not really </a:t>
            </a:r>
            <a:r>
              <a:rPr lang="en-US" dirty="0" smtClean="0"/>
              <a:t>IoT</a:t>
            </a:r>
          </a:p>
          <a:p>
            <a:pPr lvl="1"/>
            <a:r>
              <a:rPr lang="en-US" dirty="0" smtClean="0"/>
              <a:t>Ok for internal networks</a:t>
            </a:r>
            <a:endParaRPr lang="en-US" dirty="0"/>
          </a:p>
          <a:p>
            <a:r>
              <a:rPr lang="en-US" dirty="0"/>
              <a:t>Remote broker</a:t>
            </a:r>
          </a:p>
          <a:p>
            <a:pPr lvl="1"/>
            <a:r>
              <a:rPr lang="en-US" dirty="0"/>
              <a:t>What if your internet access is down?</a:t>
            </a:r>
          </a:p>
          <a:p>
            <a:r>
              <a:rPr lang="en-US" dirty="0"/>
              <a:t>Local and Remote broker</a:t>
            </a:r>
          </a:p>
          <a:p>
            <a:pPr lvl="1"/>
            <a:r>
              <a:rPr lang="en-US" dirty="0"/>
              <a:t>Higher reliability on internal network</a:t>
            </a:r>
          </a:p>
          <a:p>
            <a:pPr lvl="1"/>
            <a:r>
              <a:rPr lang="en-US" dirty="0"/>
              <a:t>Allows for remote access when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 Doorbell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Raspberry Pi’s distributed around the house</a:t>
            </a:r>
          </a:p>
          <a:p>
            <a:r>
              <a:rPr lang="en-US" dirty="0" smtClean="0"/>
              <a:t>Doorbell pushed causes MP3 to be played on all 3 Pi’s</a:t>
            </a:r>
          </a:p>
          <a:p>
            <a:r>
              <a:rPr lang="en-US" dirty="0" smtClean="0"/>
              <a:t>Connected Via MQTT message bus using a Remote Broker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IoT Doorbell Ringer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5348209" y="3185722"/>
            <a:ext cx="1768527" cy="9818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MQTT Remote Broker</a:t>
            </a:r>
          </a:p>
          <a:p>
            <a:pPr algn="ctr"/>
            <a:r>
              <a:rPr lang="en-US" dirty="0" smtClean="0"/>
              <a:t>Pub/Sub</a:t>
            </a:r>
            <a:endParaRPr lang="en-US" dirty="0"/>
          </a:p>
        </p:txBody>
      </p:sp>
      <p:pic>
        <p:nvPicPr>
          <p:cNvPr id="6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19" y="2960587"/>
            <a:ext cx="1981200" cy="13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427" y="1925983"/>
            <a:ext cx="1981200" cy="13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427" y="4495800"/>
            <a:ext cx="1981200" cy="13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chots.com.au/assets/Uploads/KAI24DB5PB-3988-035-Number-5-Door-Bell-But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71" y="3185722"/>
            <a:ext cx="885044" cy="8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schots.com.au/assets/Uploads/KAI24DB5PB-3988-035-Number-5-Door-Bell-But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151118"/>
            <a:ext cx="885044" cy="8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51" y="4477062"/>
            <a:ext cx="1209136" cy="12091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226546"/>
            <a:ext cx="1209136" cy="12091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3" y="1406035"/>
            <a:ext cx="1209136" cy="12091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3739" y="431113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725205" y="321774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6" idx="3"/>
            <a:endCxn id="4" idx="1"/>
          </p:cNvCxnSpPr>
          <p:nvPr/>
        </p:nvCxnSpPr>
        <p:spPr>
          <a:xfrm>
            <a:off x="4257519" y="3628244"/>
            <a:ext cx="1090690" cy="48406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116736" y="2834703"/>
            <a:ext cx="1090690" cy="554467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16736" y="3981641"/>
            <a:ext cx="1090690" cy="916683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457864" y="5825991"/>
            <a:ext cx="145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Upstairs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17715" y="3217748"/>
            <a:ext cx="458603" cy="195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0199012" y="2295270"/>
            <a:ext cx="468988" cy="112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76318" y="261005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230674" y="15850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161363" y="411991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  <p:pic>
        <p:nvPicPr>
          <p:cNvPr id="1028" name="Picture 4" descr="http://www.cloudpassage.com/img/private-clou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61" y="1759963"/>
            <a:ext cx="1611523" cy="16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6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Code: pub_ring.py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319" y="1676400"/>
            <a:ext cx="876077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Code: </a:t>
            </a:r>
            <a:r>
              <a:rPr lang="en-US" dirty="0" smtClean="0"/>
              <a:t>sub_ring.py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676400"/>
            <a:ext cx="5715000" cy="47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6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Node-RED (nodered.org)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9775" y="2319337"/>
            <a:ext cx="81724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</a:t>
            </a:r>
            <a:r>
              <a:rPr lang="en-US" smtClean="0"/>
              <a:t>enhance this doorbell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no-one is home play a barking dog along with the doorbell</a:t>
            </a:r>
          </a:p>
          <a:p>
            <a:r>
              <a:rPr lang="en-US" dirty="0" smtClean="0"/>
              <a:t>Add a camera to take a snapshot of the person at the door</a:t>
            </a:r>
          </a:p>
          <a:p>
            <a:r>
              <a:rPr lang="en-US" dirty="0" smtClean="0"/>
              <a:t>When it is after midnight ignore all doorbell ringing</a:t>
            </a:r>
          </a:p>
          <a:p>
            <a:r>
              <a:rPr lang="en-US" dirty="0" smtClean="0"/>
              <a:t>If it is dark outside turn on a an outside light</a:t>
            </a:r>
          </a:p>
          <a:p>
            <a:r>
              <a:rPr lang="en-US" dirty="0" smtClean="0"/>
              <a:t>Add a microphone to each Pi and use them as an intercom</a:t>
            </a:r>
          </a:p>
          <a:p>
            <a:r>
              <a:rPr lang="en-US" dirty="0" smtClean="0"/>
              <a:t>Send text messages when the doorbell rings</a:t>
            </a:r>
          </a:p>
          <a:p>
            <a:r>
              <a:rPr lang="en-US" dirty="0" smtClean="0"/>
              <a:t>Add other sensors like temperature, light, and motion.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System - XBMC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</a:p>
          <a:p>
            <a:r>
              <a:rPr lang="en-US" dirty="0" smtClean="0"/>
              <a:t>Movie</a:t>
            </a:r>
          </a:p>
          <a:p>
            <a:r>
              <a:rPr lang="en-US" dirty="0" smtClean="0"/>
              <a:t>Stream</a:t>
            </a:r>
          </a:p>
          <a:p>
            <a:r>
              <a:rPr lang="en-US" dirty="0" smtClean="0"/>
              <a:t>Pictures</a:t>
            </a:r>
          </a:p>
          <a:p>
            <a:r>
              <a:rPr lang="en-US" dirty="0" smtClean="0"/>
              <a:t>PVR</a:t>
            </a:r>
          </a:p>
          <a:p>
            <a:r>
              <a:rPr lang="en-US" dirty="0" smtClean="0"/>
              <a:t>Raspberry PI cheap Media System</a:t>
            </a:r>
          </a:p>
          <a:p>
            <a:pPr lvl="1"/>
            <a:r>
              <a:rPr lang="en-US" dirty="0" smtClean="0"/>
              <a:t>NOOBs has </a:t>
            </a:r>
            <a:r>
              <a:rPr lang="en-US" dirty="0" err="1" smtClean="0"/>
              <a:t>OpenELEC</a:t>
            </a:r>
            <a:r>
              <a:rPr lang="en-US" dirty="0" smtClean="0"/>
              <a:t> and </a:t>
            </a:r>
            <a:r>
              <a:rPr lang="en-US" dirty="0" err="1" smtClean="0"/>
              <a:t>RaspBMC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752600"/>
            <a:ext cx="430494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862847"/>
            <a:ext cx="2667000" cy="2006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438" y="1699098"/>
            <a:ext cx="14287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/>
          <a:lstStyle/>
          <a:p>
            <a:r>
              <a:rPr lang="en-US" dirty="0" smtClean="0"/>
              <a:t>Demo: Raspberry Pi &amp; XBMC</a:t>
            </a:r>
            <a:endParaRPr lang="en-US" dirty="0"/>
          </a:p>
        </p:txBody>
      </p:sp>
      <p:pic>
        <p:nvPicPr>
          <p:cNvPr id="5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199"/>
            <a:ext cx="1447800" cy="9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199"/>
            <a:ext cx="1447800" cy="9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dvess.net/media/database_serv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56" y="2286000"/>
            <a:ext cx="86755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ntgomery1.com/wp-content/uploads/2013/09/HTPC_Imag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9624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867400" y="3352800"/>
            <a:ext cx="914400" cy="91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48200" y="3352800"/>
            <a:ext cx="762000" cy="91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51124" y="2587788"/>
            <a:ext cx="207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MySQL</a:t>
            </a:r>
          </a:p>
          <a:p>
            <a:r>
              <a:rPr lang="en-US" dirty="0" smtClean="0"/>
              <a:t>Movie &amp; Music DBs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45" y="3778183"/>
            <a:ext cx="2708897" cy="16192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96" y="4792866"/>
            <a:ext cx="1209136" cy="12091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83" y="4796986"/>
            <a:ext cx="1209136" cy="120913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057342" y="4419600"/>
            <a:ext cx="4478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29600" y="44196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9324" y="3800117"/>
            <a:ext cx="1143000" cy="3484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3766443"/>
            <a:ext cx="1143000" cy="348401"/>
          </a:xfrm>
          <a:prstGeom prst="rect">
            <a:avLst/>
          </a:prstGeom>
        </p:spPr>
      </p:pic>
      <p:pic>
        <p:nvPicPr>
          <p:cNvPr id="17" name="Picture 2" descr="http://icons.iconarchive.com/icons/tpdkdesign.net/refresh-cl/256/Network-Folder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07" y="1875464"/>
            <a:ext cx="794099" cy="7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324600" y="205994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SMB Shares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531312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76461" y="531928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Multi-Room Audio - </a:t>
            </a:r>
            <a:r>
              <a:rPr lang="en-US" dirty="0" err="1" smtClean="0"/>
              <a:t>Sonos</a:t>
            </a:r>
            <a:endParaRPr lang="en-US" dirty="0"/>
          </a:p>
        </p:txBody>
      </p:sp>
      <p:pic>
        <p:nvPicPr>
          <p:cNvPr id="1026" name="Picture 2" descr="http://www.sonos.com/images/homepage/v2/simple-section/content/expa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82296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Kids?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 Robotics Competition (FRC)</a:t>
            </a:r>
          </a:p>
          <a:p>
            <a:pPr lvl="1"/>
            <a:r>
              <a:rPr lang="en-US" dirty="0" smtClean="0"/>
              <a:t>Non-Profit Co. sponsoring robotic competitions to teach kids about engineering</a:t>
            </a:r>
          </a:p>
          <a:p>
            <a:pPr lvl="1"/>
            <a:r>
              <a:rPr lang="en-US" dirty="0" smtClean="0"/>
              <a:t>2,727 teams/robots</a:t>
            </a:r>
          </a:p>
          <a:p>
            <a:pPr lvl="1"/>
            <a:r>
              <a:rPr lang="en-US" dirty="0" smtClean="0"/>
              <a:t>68k high school students </a:t>
            </a:r>
          </a:p>
          <a:p>
            <a:pPr lvl="1"/>
            <a:r>
              <a:rPr lang="en-US" dirty="0" smtClean="0"/>
              <a:t>54 regional events, 4 qualifying champ, and 40 district events</a:t>
            </a:r>
          </a:p>
          <a:p>
            <a:pPr lvl="1"/>
            <a:r>
              <a:rPr lang="en-US" dirty="0"/>
              <a:t>Software manages robotics competition </a:t>
            </a:r>
            <a:r>
              <a:rPr lang="en-US" dirty="0" smtClean="0"/>
              <a:t>(scheduling, ranking, lights </a:t>
            </a:r>
            <a:r>
              <a:rPr lang="en-US" dirty="0"/>
              <a:t>, automated </a:t>
            </a:r>
            <a:r>
              <a:rPr lang="en-US" dirty="0" smtClean="0"/>
              <a:t>real-time scoring</a:t>
            </a:r>
            <a:r>
              <a:rPr lang="en-US" dirty="0"/>
              <a:t>, </a:t>
            </a:r>
            <a:r>
              <a:rPr lang="en-US" dirty="0" smtClean="0"/>
              <a:t>monitoring robots) </a:t>
            </a:r>
          </a:p>
          <a:p>
            <a:pPr lvl="1"/>
            <a:r>
              <a:rPr lang="en-US" dirty="0" smtClean="0"/>
              <a:t>http://www.USFIRST.org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685800"/>
            <a:ext cx="1104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Multi-Room Audio Raspberry Pi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4953000" y="1818736"/>
            <a:ext cx="2286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Logitech</a:t>
            </a:r>
          </a:p>
          <a:p>
            <a:pPr algn="ctr"/>
            <a:r>
              <a:rPr lang="en-US" dirty="0" smtClean="0"/>
              <a:t>Media Server</a:t>
            </a:r>
          </a:p>
          <a:p>
            <a:pPr algn="ctr"/>
            <a:r>
              <a:rPr lang="en-US" dirty="0" smtClean="0"/>
              <a:t>Raspberry PI (A)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917928" y="1981200"/>
            <a:ext cx="2286000" cy="990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Squeezelite</a:t>
            </a:r>
            <a:r>
              <a:rPr lang="en-US" dirty="0" smtClean="0"/>
              <a:t> Player</a:t>
            </a:r>
          </a:p>
          <a:p>
            <a:pPr algn="ctr"/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Family Room </a:t>
            </a:r>
          </a:p>
          <a:p>
            <a:pPr algn="ctr"/>
            <a:r>
              <a:rPr lang="en-US" dirty="0" smtClean="0"/>
              <a:t>Raspberry PI (A)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24332"/>
            <a:ext cx="1209136" cy="1209136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281517" y="3695700"/>
            <a:ext cx="2286000" cy="990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Squeezelite</a:t>
            </a:r>
            <a:r>
              <a:rPr lang="en-US" dirty="0" smtClean="0"/>
              <a:t> Player </a:t>
            </a: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Deck </a:t>
            </a:r>
          </a:p>
          <a:p>
            <a:pPr algn="ctr"/>
            <a:r>
              <a:rPr lang="en-US" dirty="0" smtClean="0"/>
              <a:t>Raspberry PI (B)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55" y="4640187"/>
            <a:ext cx="1295400" cy="129540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4" idx="2"/>
            <a:endCxn id="7" idx="0"/>
          </p:cNvCxnSpPr>
          <p:nvPr/>
        </p:nvCxnSpPr>
        <p:spPr>
          <a:xfrm flipH="1">
            <a:off x="4424517" y="3114136"/>
            <a:ext cx="1671483" cy="5815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239000" y="2534420"/>
            <a:ext cx="1828800" cy="1066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6329517" y="3695700"/>
            <a:ext cx="2286000" cy="990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Squeezelite</a:t>
            </a:r>
            <a:r>
              <a:rPr lang="en-US" dirty="0" smtClean="0"/>
              <a:t> Player </a:t>
            </a: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Bonus </a:t>
            </a:r>
          </a:p>
          <a:p>
            <a:pPr algn="ctr"/>
            <a:r>
              <a:rPr lang="en-US" dirty="0" smtClean="0"/>
              <a:t>Raspberry PI (C)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47" y="4638566"/>
            <a:ext cx="1256870" cy="125687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4" idx="2"/>
            <a:endCxn id="12" idx="0"/>
          </p:cNvCxnSpPr>
          <p:nvPr/>
        </p:nvCxnSpPr>
        <p:spPr>
          <a:xfrm>
            <a:off x="6096000" y="3114136"/>
            <a:ext cx="1376517" cy="5815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75" y="4037057"/>
            <a:ext cx="654767" cy="44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16" y="4035236"/>
            <a:ext cx="654767" cy="44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encrypted-tbn2.gstatic.com/images?q=tbn:ANd9GcQD7hviXp4SsIeSsdYRHZG_guR4Xf-2tISlIjNQlod_yhMMWn4c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63" y="1693776"/>
            <a:ext cx="654767" cy="44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293" y="1804169"/>
            <a:ext cx="1218400" cy="14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Setup a new </a:t>
            </a:r>
            <a:r>
              <a:rPr lang="en-US" dirty="0" err="1"/>
              <a:t>Squeezelite</a:t>
            </a:r>
            <a:r>
              <a:rPr lang="en-US" dirty="0"/>
              <a:t> </a:t>
            </a:r>
            <a:r>
              <a:rPr lang="en-US" dirty="0" smtClean="0"/>
              <a:t>client </a:t>
            </a:r>
            <a:endParaRPr lang="en-US" dirty="0"/>
          </a:p>
        </p:txBody>
      </p:sp>
      <p:pic>
        <p:nvPicPr>
          <p:cNvPr id="1028" name="Picture 4" descr="https://encrypted-tbn2.gstatic.com/images?q=tbn:ANd9GcQUPn6dzbLo8qCrc5dQ3WpvWVs4vT_09AXzE0LDNguvyNMbbhJ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3131820" cy="3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time setup (what do you need?)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USB Keyboard</a:t>
            </a:r>
          </a:p>
          <a:p>
            <a:r>
              <a:rPr lang="en-US" dirty="0" smtClean="0"/>
              <a:t>USB Mouse (only needed for the windowing environment)</a:t>
            </a:r>
          </a:p>
          <a:p>
            <a:r>
              <a:rPr lang="en-US" dirty="0" smtClean="0"/>
              <a:t>Compatible SD Card (Class 4 or better 8 GB)</a:t>
            </a:r>
          </a:p>
          <a:p>
            <a:r>
              <a:rPr lang="en-US" dirty="0" smtClean="0"/>
              <a:t>SD Card Reader</a:t>
            </a:r>
          </a:p>
          <a:p>
            <a:pPr lvl="1"/>
            <a:r>
              <a:rPr lang="en-US" dirty="0" smtClean="0"/>
              <a:t>Unless you got a pre-loaded SD Card</a:t>
            </a:r>
          </a:p>
          <a:p>
            <a:r>
              <a:rPr lang="en-US" dirty="0" smtClean="0"/>
              <a:t>HDMI, HDMI to VGA or HDMI to DVI Cable</a:t>
            </a:r>
          </a:p>
          <a:p>
            <a:r>
              <a:rPr lang="en-US" dirty="0" smtClean="0"/>
              <a:t>Monitor/TV that accepts an HDMI, DVI or VGA Cable input</a:t>
            </a:r>
          </a:p>
          <a:p>
            <a:r>
              <a:rPr lang="en-US" dirty="0" smtClean="0"/>
              <a:t>Ethernet Cable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time setup (tips)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NOOBS to get started</a:t>
            </a:r>
          </a:p>
          <a:p>
            <a:pPr marL="228600" lvl="1">
              <a:spcBef>
                <a:spcPts val="1800"/>
              </a:spcBef>
            </a:pPr>
            <a:r>
              <a:rPr lang="en-US" dirty="0" smtClean="0"/>
              <a:t>When formatting SD card don’t select your external USB drive by mistake</a:t>
            </a:r>
            <a:endParaRPr lang="en-US" dirty="0"/>
          </a:p>
          <a:p>
            <a:pPr marL="228600" lvl="1">
              <a:spcBef>
                <a:spcPts val="1800"/>
              </a:spcBef>
            </a:pPr>
            <a:r>
              <a:rPr lang="en-US" dirty="0" smtClean="0"/>
              <a:t>Install multiple OS </a:t>
            </a:r>
            <a:r>
              <a:rPr lang="en-US" dirty="0" err="1" smtClean="0"/>
              <a:t>Distros</a:t>
            </a:r>
            <a:r>
              <a:rPr lang="en-US" dirty="0" smtClean="0"/>
              <a:t> to the same SD Card</a:t>
            </a:r>
          </a:p>
          <a:p>
            <a:pPr marL="548640" lvl="2">
              <a:spcBef>
                <a:spcPts val="1800"/>
              </a:spcBef>
            </a:pPr>
            <a:r>
              <a:rPr lang="en-US" dirty="0" smtClean="0"/>
              <a:t>8 GB card can hold 3 OS’s</a:t>
            </a:r>
          </a:p>
          <a:p>
            <a:pPr marL="548640" lvl="2">
              <a:spcBef>
                <a:spcPts val="1800"/>
              </a:spcBef>
            </a:pPr>
            <a:r>
              <a:rPr lang="en-US" dirty="0" smtClean="0"/>
              <a:t>16 GB card can hold all OS’s</a:t>
            </a:r>
          </a:p>
          <a:p>
            <a:pPr marL="228600" lvl="1">
              <a:spcBef>
                <a:spcPts val="1800"/>
              </a:spcBef>
            </a:pPr>
            <a:r>
              <a:rPr lang="en-US" dirty="0" smtClean="0"/>
              <a:t>Set keyboard to US (default is British)</a:t>
            </a:r>
          </a:p>
          <a:p>
            <a:pPr marL="228600" lvl="1">
              <a:spcBef>
                <a:spcPts val="1800"/>
              </a:spcBef>
            </a:pPr>
            <a:r>
              <a:rPr lang="en-US" dirty="0" smtClean="0"/>
              <a:t>Set Time Zone</a:t>
            </a:r>
          </a:p>
          <a:p>
            <a:pPr marL="228600" lvl="1">
              <a:spcBef>
                <a:spcPts val="1800"/>
              </a:spcBef>
            </a:pPr>
            <a:r>
              <a:rPr lang="en-US" dirty="0" smtClean="0"/>
              <a:t>Set the </a:t>
            </a:r>
            <a:r>
              <a:rPr lang="en-US" dirty="0" err="1" smtClean="0"/>
              <a:t>HostName</a:t>
            </a:r>
            <a:endParaRPr lang="en-US" dirty="0" smtClean="0"/>
          </a:p>
          <a:p>
            <a:pPr marL="228600" lvl="1">
              <a:spcBef>
                <a:spcPts val="1800"/>
              </a:spcBef>
            </a:pPr>
            <a:r>
              <a:rPr lang="en-US" dirty="0" smtClean="0"/>
              <a:t>Install SAMBA for joining to Windows networks</a:t>
            </a:r>
          </a:p>
          <a:p>
            <a:pPr marL="228600" lvl="1">
              <a:spcBef>
                <a:spcPts val="1800"/>
              </a:spcBef>
            </a:pPr>
            <a:r>
              <a:rPr lang="en-US" dirty="0" smtClean="0"/>
              <a:t>Clone SD Card when setup is complete as a backup</a:t>
            </a:r>
          </a:p>
          <a:p>
            <a:pPr marL="0" lvl="1" indent="0">
              <a:spcBef>
                <a:spcPts val="180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- First Time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7937" y="1828800"/>
            <a:ext cx="45561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- Good to know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nice to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 Formatter – prepare the card for an OS</a:t>
            </a:r>
          </a:p>
          <a:p>
            <a:r>
              <a:rPr lang="en-US" dirty="0"/>
              <a:t>Win32 Disk Imager – backup/restore SD card images</a:t>
            </a:r>
          </a:p>
          <a:p>
            <a:r>
              <a:rPr lang="en-US" dirty="0"/>
              <a:t>Router – DHCP Table </a:t>
            </a:r>
            <a:r>
              <a:rPr lang="en-US" dirty="0" smtClean="0"/>
              <a:t>shows Raspberry Pi’s </a:t>
            </a:r>
            <a:r>
              <a:rPr lang="en-US" dirty="0"/>
              <a:t>IP address</a:t>
            </a:r>
          </a:p>
          <a:p>
            <a:r>
              <a:rPr lang="en-US" dirty="0" err="1" smtClean="0"/>
              <a:t>PuTTY</a:t>
            </a:r>
            <a:r>
              <a:rPr lang="en-US" dirty="0" smtClean="0"/>
              <a:t> – windows remote </a:t>
            </a:r>
            <a:r>
              <a:rPr lang="en-US" dirty="0" err="1" smtClean="0"/>
              <a:t>ssh</a:t>
            </a:r>
            <a:endParaRPr lang="en-US" dirty="0" smtClean="0"/>
          </a:p>
          <a:p>
            <a:r>
              <a:rPr lang="en-US" dirty="0" smtClean="0"/>
              <a:t>VNC or </a:t>
            </a:r>
            <a:r>
              <a:rPr lang="en-US" dirty="0" err="1" smtClean="0"/>
              <a:t>xrpd</a:t>
            </a:r>
            <a:r>
              <a:rPr lang="en-US" dirty="0" smtClean="0"/>
              <a:t> – </a:t>
            </a:r>
            <a:r>
              <a:rPr lang="en-US" dirty="0" err="1" smtClean="0"/>
              <a:t>remoting</a:t>
            </a:r>
            <a:r>
              <a:rPr lang="en-US" dirty="0" smtClean="0"/>
              <a:t> into </a:t>
            </a:r>
            <a:r>
              <a:rPr lang="en-US" dirty="0" err="1" smtClean="0"/>
              <a:t>linux</a:t>
            </a:r>
            <a:r>
              <a:rPr lang="en-US" dirty="0" smtClean="0"/>
              <a:t> windowing environments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dirty="0"/>
              <a:t>Raspberry </a:t>
            </a:r>
            <a:r>
              <a:rPr lang="en-US" dirty="0" smtClean="0"/>
              <a:t>Pi </a:t>
            </a:r>
            <a:r>
              <a:rPr lang="en-US" dirty="0"/>
              <a:t>vs </a:t>
            </a:r>
            <a:r>
              <a:rPr lang="en-US" dirty="0" smtClean="0"/>
              <a:t>Netduino/Arduino</a:t>
            </a:r>
            <a:endParaRPr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981200" y="1447800"/>
          <a:ext cx="81280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Raspberry PI B (B+)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Netduino Plus 2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Arduino Uno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Mini-computer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Microcontroller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Microcontroller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Linux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bit 700 </a:t>
                      </a:r>
                      <a:r>
                        <a:rPr lang="en-US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bit 168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bit 16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100+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kb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kb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GPIO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8-21 (26)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1-PWM, SPI, I2C, 1 UART (2- PWM)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4-PWM, SPI, I2C, 1 UART, 6-AI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6-PWM, SPI, I2C, 1 UART, 6-AI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Programming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Python,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C/C++, JAVA, C# …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C#,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VB.Net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like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Ethernet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Onboard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Onboard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Add-on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HDMI/RCA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Audio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Stereo Out,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USB Mic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(4)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r>
                        <a:rPr lang="en-US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$37 Pi &amp; $5 SD Card</a:t>
                      </a:r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$59.95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$24.99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Accessories – </a:t>
            </a:r>
            <a:r>
              <a:rPr lang="en-US" dirty="0" err="1" smtClean="0"/>
              <a:t>Wifi</a:t>
            </a:r>
            <a:r>
              <a:rPr lang="en-US" dirty="0" smtClean="0"/>
              <a:t> USB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$5</a:t>
            </a:r>
          </a:p>
          <a:p>
            <a:r>
              <a:rPr lang="en-US" dirty="0" smtClean="0"/>
              <a:t>Great for areas that don’t have Cat-5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981200"/>
            <a:ext cx="39243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Accessories – PI 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Board sits on top of the PI</a:t>
            </a:r>
          </a:p>
          <a:p>
            <a:r>
              <a:rPr lang="en-US" dirty="0" smtClean="0"/>
              <a:t>2 Relays</a:t>
            </a:r>
          </a:p>
          <a:p>
            <a:r>
              <a:rPr lang="en-US" dirty="0" smtClean="0"/>
              <a:t>8 Outputs</a:t>
            </a:r>
          </a:p>
          <a:p>
            <a:r>
              <a:rPr lang="en-US" dirty="0" smtClean="0"/>
              <a:t>8 Inputs</a:t>
            </a:r>
          </a:p>
          <a:p>
            <a:r>
              <a:rPr lang="en-US" dirty="0" smtClean="0"/>
              <a:t>8 LED</a:t>
            </a:r>
          </a:p>
          <a:p>
            <a:r>
              <a:rPr lang="en-US" dirty="0" smtClean="0"/>
              <a:t>4 Switches</a:t>
            </a:r>
          </a:p>
          <a:p>
            <a:r>
              <a:rPr lang="en-US" dirty="0" smtClean="0"/>
              <a:t>$35</a:t>
            </a:r>
          </a:p>
          <a:p>
            <a:r>
              <a:rPr lang="en-US" dirty="0" smtClean="0"/>
              <a:t>Great for prototyping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295004"/>
            <a:ext cx="4986338" cy="38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Raspberry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 card sized single board computer</a:t>
            </a:r>
          </a:p>
          <a:p>
            <a:r>
              <a:rPr lang="en-US" dirty="0" smtClean="0"/>
              <a:t>Teach computer science in schools at an affordable price</a:t>
            </a:r>
          </a:p>
          <a:p>
            <a:pPr lvl="1"/>
            <a:r>
              <a:rPr lang="en-US" dirty="0" smtClean="0"/>
              <a:t>Grade School, Middle School &amp; High School</a:t>
            </a:r>
          </a:p>
          <a:p>
            <a:r>
              <a:rPr lang="en-US" dirty="0" smtClean="0"/>
              <a:t>Design and Development started in 2006</a:t>
            </a:r>
          </a:p>
          <a:p>
            <a:r>
              <a:rPr lang="en-US" dirty="0" smtClean="0"/>
              <a:t>Raspberry PI Foundation founded in 2009</a:t>
            </a:r>
          </a:p>
          <a:p>
            <a:r>
              <a:rPr lang="en-US" dirty="0" smtClean="0"/>
              <a:t>Release to Market Feb 2012</a:t>
            </a:r>
          </a:p>
          <a:p>
            <a:r>
              <a:rPr lang="en-US" dirty="0" smtClean="0"/>
              <a:t>3 Million sold by June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Accessories -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Connects to PI via special port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mp</a:t>
            </a:r>
            <a:r>
              <a:rPr lang="en-US" dirty="0" smtClean="0"/>
              <a:t> Camera</a:t>
            </a:r>
          </a:p>
          <a:p>
            <a:r>
              <a:rPr lang="en-US" dirty="0" smtClean="0"/>
              <a:t>1080p 30 fps</a:t>
            </a:r>
          </a:p>
          <a:p>
            <a:r>
              <a:rPr lang="en-US" dirty="0" smtClean="0"/>
              <a:t>$28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60430"/>
            <a:ext cx="3000375" cy="362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Accessories – HDMI to VGA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Hook up Raspberry PI to a non-HDMI monitor</a:t>
            </a:r>
          </a:p>
          <a:p>
            <a:r>
              <a:rPr lang="en-US" dirty="0" smtClean="0"/>
              <a:t>$8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590800"/>
            <a:ext cx="4148138" cy="30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Accessories – Breakout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Easily hook up PI to breadboard</a:t>
            </a:r>
          </a:p>
          <a:p>
            <a:r>
              <a:rPr lang="en-US" dirty="0" smtClean="0"/>
              <a:t>$9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514600"/>
            <a:ext cx="45148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3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Raspberry PI Model A $25 – 256 MB Ram, 1 USB, No Ethernet, GPIO 26</a:t>
            </a:r>
          </a:p>
          <a:p>
            <a:r>
              <a:rPr lang="en-US" dirty="0" smtClean="0"/>
              <a:t>Raspberry PI Model B $35 – 512 MB Ram, 2 USB, Ethernet , GPIO 26</a:t>
            </a:r>
          </a:p>
          <a:p>
            <a:r>
              <a:rPr lang="en-US" dirty="0" smtClean="0"/>
              <a:t>Raspberry PI Model B+ $35 - 512 MB Ram, 4 USB, Ethernet, GPIO 40</a:t>
            </a:r>
          </a:p>
          <a:p>
            <a:r>
              <a:rPr lang="en-US" dirty="0" smtClean="0"/>
              <a:t>All have HDMI Out with Audio</a:t>
            </a:r>
          </a:p>
          <a:p>
            <a:r>
              <a:rPr lang="en-US" dirty="0" smtClean="0"/>
              <a:t>All have Audio Jack out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377" y="777240"/>
            <a:ext cx="3127248" cy="609600"/>
          </a:xfrm>
        </p:spPr>
        <p:txBody>
          <a:bodyPr/>
          <a:lstStyle/>
          <a:p>
            <a:r>
              <a:rPr lang="en-US" dirty="0" smtClean="0"/>
              <a:t>Components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69377" y="1609725"/>
            <a:ext cx="3127248" cy="18288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Ethernet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Micro USB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USB 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HDMI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RCA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Camera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Status LEDs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481" r="248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3886200"/>
            <a:ext cx="4246406" cy="1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Systems/Emulators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441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New out of the </a:t>
            </a:r>
            <a:r>
              <a:rPr lang="en-US" dirty="0"/>
              <a:t>Box Software (</a:t>
            </a:r>
            <a:r>
              <a:rPr lang="en-US" dirty="0" smtClean="0"/>
              <a:t>NOOBS)</a:t>
            </a:r>
          </a:p>
          <a:p>
            <a:r>
              <a:rPr lang="en-US" dirty="0" err="1"/>
              <a:t>Raspian</a:t>
            </a:r>
            <a:r>
              <a:rPr lang="en-US" dirty="0"/>
              <a:t> (</a:t>
            </a:r>
            <a:r>
              <a:rPr lang="en-US" dirty="0" err="1"/>
              <a:t>Debian</a:t>
            </a:r>
            <a:r>
              <a:rPr lang="en-US" dirty="0"/>
              <a:t>)</a:t>
            </a:r>
          </a:p>
          <a:p>
            <a:r>
              <a:rPr lang="en-US" dirty="0" err="1" smtClean="0"/>
              <a:t>Pidora</a:t>
            </a:r>
            <a:r>
              <a:rPr lang="en-US" dirty="0" smtClean="0"/>
              <a:t> (Fedora)</a:t>
            </a:r>
          </a:p>
          <a:p>
            <a:r>
              <a:rPr lang="en-US" dirty="0" err="1" smtClean="0"/>
              <a:t>Archlinux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Risc</a:t>
            </a:r>
            <a:r>
              <a:rPr lang="en-US" dirty="0" smtClean="0"/>
              <a:t> OS</a:t>
            </a:r>
          </a:p>
          <a:p>
            <a:r>
              <a:rPr lang="en-US" dirty="0" err="1" smtClean="0"/>
              <a:t>RaspBMC</a:t>
            </a:r>
            <a:endParaRPr lang="en-US" dirty="0" smtClean="0"/>
          </a:p>
          <a:p>
            <a:r>
              <a:rPr lang="en-US" dirty="0" err="1" smtClean="0"/>
              <a:t>Openelec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33225" y="3810000"/>
            <a:ext cx="3581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Emulators</a:t>
            </a:r>
          </a:p>
          <a:p>
            <a:r>
              <a:rPr lang="en-US" dirty="0" smtClean="0"/>
              <a:t>MS-DOS</a:t>
            </a:r>
          </a:p>
          <a:p>
            <a:r>
              <a:rPr lang="en-US" dirty="0" smtClean="0"/>
              <a:t>ZX Spectrum</a:t>
            </a:r>
          </a:p>
          <a:p>
            <a:r>
              <a:rPr lang="en-US" dirty="0" smtClean="0"/>
              <a:t>Commodore 64</a:t>
            </a:r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8361" y="1828800"/>
            <a:ext cx="4259094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Other Linux Based Distributions</a:t>
            </a:r>
          </a:p>
          <a:p>
            <a:r>
              <a:rPr lang="en-US" dirty="0" smtClean="0"/>
              <a:t>Robot </a:t>
            </a:r>
            <a:r>
              <a:rPr lang="en-US" dirty="0"/>
              <a:t>Operating System (ROS)</a:t>
            </a:r>
          </a:p>
          <a:p>
            <a:r>
              <a:rPr lang="en-US" dirty="0"/>
              <a:t>Android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88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Mounted Google Calendar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52600"/>
            <a:ext cx="5524500" cy="4543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220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http://tinyurl.com/PiLiveCalendar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1994</Words>
  <Application>Microsoft Office PowerPoint</Application>
  <PresentationFormat>Widescreen</PresentationFormat>
  <Paragraphs>446</Paragraphs>
  <Slides>52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Candara</vt:lpstr>
      <vt:lpstr>Consolas</vt:lpstr>
      <vt:lpstr>Tech Computer 16x9</vt:lpstr>
      <vt:lpstr>PowerPoint Presentation</vt:lpstr>
      <vt:lpstr>What can I do with a Raspberry Pi</vt:lpstr>
      <vt:lpstr>Agenda</vt:lpstr>
      <vt:lpstr>Got Kids?</vt:lpstr>
      <vt:lpstr>What is a Raspberry Pi</vt:lpstr>
      <vt:lpstr>Hardware</vt:lpstr>
      <vt:lpstr>Components</vt:lpstr>
      <vt:lpstr>Operating Systems/Emulators</vt:lpstr>
      <vt:lpstr>Wall Mounted Google Calendar</vt:lpstr>
      <vt:lpstr>64 Node Supercomputer</vt:lpstr>
      <vt:lpstr>Christmas Light Show</vt:lpstr>
      <vt:lpstr>Arcade - MAME Gaming Console</vt:lpstr>
      <vt:lpstr>DIY – Retro Gaming with Raspberry Pi</vt:lpstr>
      <vt:lpstr>Demo – MAME Gaming Console</vt:lpstr>
      <vt:lpstr>Programming the Raspberry Pi</vt:lpstr>
      <vt:lpstr>Python as a programming language</vt:lpstr>
      <vt:lpstr>Broken Build Notification</vt:lpstr>
      <vt:lpstr>Broken Build Notification</vt:lpstr>
      <vt:lpstr>Broken Build Notification</vt:lpstr>
      <vt:lpstr>Broken Build Notification</vt:lpstr>
      <vt:lpstr>Broken Build Notification</vt:lpstr>
      <vt:lpstr>Broken Build Notification</vt:lpstr>
      <vt:lpstr>Broken Build Notification</vt:lpstr>
      <vt:lpstr>DEMO: Broken Build Notification</vt:lpstr>
      <vt:lpstr>IoT – Internet of Things</vt:lpstr>
      <vt:lpstr>Patterns for IoT Communications</vt:lpstr>
      <vt:lpstr>Patterns for IoT Communications</vt:lpstr>
      <vt:lpstr>Patterns for IoT Communications</vt:lpstr>
      <vt:lpstr>Patterns for IoT Communications</vt:lpstr>
      <vt:lpstr>Broker Types</vt:lpstr>
      <vt:lpstr>IoT Doorbell Ringer</vt:lpstr>
      <vt:lpstr>Demo: IoT Doorbell Ringer</vt:lpstr>
      <vt:lpstr>Code: pub_ring.py</vt:lpstr>
      <vt:lpstr>Code: sub_ring.py</vt:lpstr>
      <vt:lpstr>Node-RED (nodered.org)</vt:lpstr>
      <vt:lpstr>How would you enhance this doorbell?</vt:lpstr>
      <vt:lpstr>Media System - XBMC</vt:lpstr>
      <vt:lpstr>Demo: Raspberry Pi &amp; XBMC</vt:lpstr>
      <vt:lpstr>Multi-Room Audio - Sonos</vt:lpstr>
      <vt:lpstr>DEMO: Multi-Room Audio Raspberry Pi</vt:lpstr>
      <vt:lpstr>DEMO – Setup a new Squeezelite client </vt:lpstr>
      <vt:lpstr>First time setup (what do you need?)</vt:lpstr>
      <vt:lpstr>First time setup (tips)</vt:lpstr>
      <vt:lpstr>DEMO - First Time Setup</vt:lpstr>
      <vt:lpstr>DEMO - Good to know commands</vt:lpstr>
      <vt:lpstr>Tools nice to have</vt:lpstr>
      <vt:lpstr>Raspberry Pi vs Netduino/Arduino</vt:lpstr>
      <vt:lpstr>Accessories – Wifi USB</vt:lpstr>
      <vt:lpstr>Accessories – PI Face</vt:lpstr>
      <vt:lpstr>Accessories - Camera</vt:lpstr>
      <vt:lpstr>Accessories – HDMI to VGA</vt:lpstr>
      <vt:lpstr>Accessories – Breakout board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2014-07-10T23:12:38Z</dcterms:created>
  <dcterms:modified xsi:type="dcterms:W3CDTF">2014-11-08T13:45:05Z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